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58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00FF"/>
    <a:srgbClr val="FF00FF"/>
    <a:srgbClr val="FF99CC"/>
    <a:srgbClr val="EC552C"/>
    <a:srgbClr val="CC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27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spPr>
              <a:solidFill>
                <a:srgbClr val="FF00FF"/>
              </a:solidFill>
              <a:ln>
                <a:solidFill>
                  <a:srgbClr val="FF00FF"/>
                </a:solidFill>
              </a:ln>
            </c:spPr>
          </c:dPt>
          <c:dLbls>
            <c:dLbl>
              <c:idx val="0"/>
              <c:layout>
                <c:manualLayout>
                  <c:x val="-0.11808635388268805"/>
                  <c:y val="4.3832262457533196E-2"/>
                </c:manualLayout>
              </c:layout>
              <c:tx>
                <c:rich>
                  <a:bodyPr/>
                  <a:lstStyle/>
                  <a:p>
                    <a:r>
                      <a:rPr lang="uk-UA" b="1" dirty="0" smtClean="0"/>
                      <a:t>8</a:t>
                    </a:r>
                    <a:endParaRPr lang="en-US" b="1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0.18292154719577716"/>
                  <c:y val="-0.21263580322928816"/>
                </c:manualLayout>
              </c:layout>
              <c:tx>
                <c:rich>
                  <a:bodyPr/>
                  <a:lstStyle/>
                  <a:p>
                    <a:r>
                      <a:rPr lang="uk-UA" b="1" dirty="0" smtClean="0"/>
                      <a:t>14</a:t>
                    </a:r>
                    <a:endParaRPr lang="en-US" b="1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Лист1!$A$2:$A$5</c:f>
              <c:strCache>
                <c:ptCount val="2"/>
                <c:pt idx="0">
                  <c:v>хлопці</c:v>
                </c:pt>
                <c:pt idx="1">
                  <c:v>дівчата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Хлопці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Низький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Дівчата</c:v>
                </c:pt>
              </c:strCache>
            </c:strRef>
          </c:tx>
          <c:spPr>
            <a:solidFill>
              <a:srgbClr val="FF00FF"/>
            </a:solidFill>
            <a:ln>
              <a:solidFill>
                <a:srgbClr val="FF00FF"/>
              </a:solidFill>
            </a:ln>
          </c:spPr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Низький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8</c:v>
                </c:pt>
                <c:pt idx="2">
                  <c:v>5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Високий</c:v>
                </c:pt>
                <c:pt idx="1">
                  <c:v>Достатній</c:v>
                </c:pt>
                <c:pt idx="2">
                  <c:v>Середній</c:v>
                </c:pt>
                <c:pt idx="3">
                  <c:v>Низький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103596032"/>
        <c:axId val="122036992"/>
      </c:barChart>
      <c:catAx>
        <c:axId val="103596032"/>
        <c:scaling>
          <c:orientation val="minMax"/>
        </c:scaling>
        <c:axPos val="b"/>
        <c:tickLblPos val="nextTo"/>
        <c:crossAx val="122036992"/>
        <c:crosses val="autoZero"/>
        <c:auto val="1"/>
        <c:lblAlgn val="ctr"/>
        <c:lblOffset val="100"/>
      </c:catAx>
      <c:valAx>
        <c:axId val="122036992"/>
        <c:scaling>
          <c:orientation val="minMax"/>
        </c:scaling>
        <c:axPos val="l"/>
        <c:majorGridlines/>
        <c:numFmt formatCode="General" sourceLinked="1"/>
        <c:tickLblPos val="nextTo"/>
        <c:crossAx val="103596032"/>
        <c:crosses val="autoZero"/>
        <c:crossBetween val="between"/>
      </c:valAx>
    </c:plotArea>
    <c:legend>
      <c:legendPos val="r"/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6969F-CC88-41B1-89D0-4A5E9B77CF67}" type="doc">
      <dgm:prSet loTypeId="urn:microsoft.com/office/officeart/2005/8/layout/radial1" loCatId="cycl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C5F186-E41E-4C88-BFC1-0A0B233E7C99}">
      <dgm:prSet phldrT="[Текст]" custT="1"/>
      <dgm:spPr/>
      <dgm:t>
        <a:bodyPr/>
        <a:lstStyle/>
        <a:p>
          <a:r>
            <a:rPr lang="uk-UA" sz="1800" b="1" smtClean="0">
              <a:latin typeface="Times New Roman" pitchFamily="18" charset="0"/>
              <a:cs typeface="Times New Roman" pitchFamily="18" charset="0"/>
            </a:rPr>
            <a:t>Методи діагностики</a:t>
          </a:r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AC2C5AD2-A6AA-4A28-AFB4-D4927BFDD22A}" type="parTrans" cxnId="{BE720275-E663-44C1-9A54-47C7EFCBB424}">
      <dgm:prSet/>
      <dgm:spPr/>
      <dgm:t>
        <a:bodyPr/>
        <a:lstStyle/>
        <a:p>
          <a:endParaRPr lang="ru-RU"/>
        </a:p>
      </dgm:t>
    </dgm:pt>
    <dgm:pt modelId="{C493DCB5-4F78-461D-8641-A43A00E185EB}" type="sibTrans" cxnId="{BE720275-E663-44C1-9A54-47C7EFCBB424}">
      <dgm:prSet/>
      <dgm:spPr/>
      <dgm:t>
        <a:bodyPr/>
        <a:lstStyle/>
        <a:p>
          <a:endParaRPr lang="ru-RU"/>
        </a:p>
      </dgm:t>
    </dgm:pt>
    <dgm:pt modelId="{DA9E80F9-F59A-4F9E-B805-FDA5603AAACA}">
      <dgm:prSet phldrT="[Текст]" custT="1"/>
      <dgm:spPr/>
      <dgm:t>
        <a:bodyPr/>
        <a:lstStyle/>
        <a:p>
          <a:r>
            <a:rPr lang="uk-UA" sz="1800" b="1" smtClean="0">
              <a:latin typeface="Times New Roman" pitchFamily="18" charset="0"/>
              <a:cs typeface="Times New Roman" pitchFamily="18" charset="0"/>
            </a:rPr>
            <a:t>Спостереження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9C89F4D-9FCF-4A88-A3F5-6221722DF0BE}" type="parTrans" cxnId="{C27C31FE-DAE0-42EA-A463-7D94F34554FB}">
      <dgm:prSet/>
      <dgm:spPr/>
      <dgm:t>
        <a:bodyPr/>
        <a:lstStyle/>
        <a:p>
          <a:endParaRPr lang="ru-RU"/>
        </a:p>
      </dgm:t>
    </dgm:pt>
    <dgm:pt modelId="{A8A5DB27-DFE0-49F6-AFB7-4DEC641201AB}" type="sibTrans" cxnId="{C27C31FE-DAE0-42EA-A463-7D94F34554FB}">
      <dgm:prSet/>
      <dgm:spPr/>
      <dgm:t>
        <a:bodyPr/>
        <a:lstStyle/>
        <a:p>
          <a:endParaRPr lang="ru-RU"/>
        </a:p>
      </dgm:t>
    </dgm:pt>
    <dgm:pt modelId="{77A2B17A-2A37-481E-BE48-0FA05A103C8E}">
      <dgm:prSet phldrT="[Текст]" custT="1"/>
      <dgm:spPr/>
      <dgm:t>
        <a:bodyPr/>
        <a:lstStyle/>
        <a:p>
          <a:r>
            <a:rPr lang="uk-UA" sz="1800" b="1" smtClean="0">
              <a:latin typeface="Times New Roman" pitchFamily="18" charset="0"/>
              <a:cs typeface="Times New Roman" pitchFamily="18" charset="0"/>
            </a:rPr>
            <a:t>Метод опитування</a:t>
          </a:r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AED4908B-9FCC-4D85-898E-C3809BC00F75}" type="parTrans" cxnId="{D741D565-3CE6-49E8-A275-31C23769BF34}">
      <dgm:prSet/>
      <dgm:spPr/>
      <dgm:t>
        <a:bodyPr/>
        <a:lstStyle/>
        <a:p>
          <a:endParaRPr lang="ru-RU"/>
        </a:p>
      </dgm:t>
    </dgm:pt>
    <dgm:pt modelId="{6EE056D5-D48F-49D4-95AD-1709B3B59BC2}" type="sibTrans" cxnId="{D741D565-3CE6-49E8-A275-31C23769BF34}">
      <dgm:prSet/>
      <dgm:spPr/>
      <dgm:t>
        <a:bodyPr/>
        <a:lstStyle/>
        <a:p>
          <a:endParaRPr lang="ru-RU"/>
        </a:p>
      </dgm:t>
    </dgm:pt>
    <dgm:pt modelId="{E6A79460-A98C-44B8-84F8-B9F815D80262}">
      <dgm:prSet phldrT="[Текст]" custT="1"/>
      <dgm:spPr/>
      <dgm:t>
        <a:bodyPr/>
        <a:lstStyle/>
        <a:p>
          <a:r>
            <a:rPr lang="uk-UA" sz="1800" b="1" smtClean="0">
              <a:latin typeface="Times New Roman" pitchFamily="18" charset="0"/>
              <a:cs typeface="Times New Roman" pitchFamily="18" charset="0"/>
            </a:rPr>
            <a:t>Бесіди</a:t>
          </a:r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3BA412B9-7432-4B65-8B47-37E2355E3FEE}" type="parTrans" cxnId="{3FA4163A-D78F-4327-BDEC-AFDEF37AF84B}">
      <dgm:prSet/>
      <dgm:spPr/>
      <dgm:t>
        <a:bodyPr/>
        <a:lstStyle/>
        <a:p>
          <a:endParaRPr lang="ru-RU"/>
        </a:p>
      </dgm:t>
    </dgm:pt>
    <dgm:pt modelId="{A70B4616-76E9-4CBE-8C68-F211B61B6877}" type="sibTrans" cxnId="{3FA4163A-D78F-4327-BDEC-AFDEF37AF84B}">
      <dgm:prSet/>
      <dgm:spPr/>
      <dgm:t>
        <a:bodyPr/>
        <a:lstStyle/>
        <a:p>
          <a:endParaRPr lang="ru-RU"/>
        </a:p>
      </dgm:t>
    </dgm:pt>
    <dgm:pt modelId="{D378C6E9-A87F-4B36-B35B-AB6E69AFAD25}">
      <dgm:prSet phldrT="[Текст]" custT="1"/>
      <dgm:spPr/>
      <dgm:t>
        <a:bodyPr/>
        <a:lstStyle/>
        <a:p>
          <a:r>
            <a:rPr lang="uk-UA" sz="1800" b="1" smtClean="0">
              <a:latin typeface="Times New Roman" pitchFamily="18" charset="0"/>
              <a:cs typeface="Times New Roman" pitchFamily="18" charset="0"/>
            </a:rPr>
            <a:t>Тести</a:t>
          </a:r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B08E73B0-3C0B-4382-8C2C-0B9071453B00}" type="parTrans" cxnId="{BDA65B9A-4445-4598-B476-C5E1B8B3AE9D}">
      <dgm:prSet/>
      <dgm:spPr/>
      <dgm:t>
        <a:bodyPr/>
        <a:lstStyle/>
        <a:p>
          <a:endParaRPr lang="ru-RU"/>
        </a:p>
      </dgm:t>
    </dgm:pt>
    <dgm:pt modelId="{ED29DF0F-F804-482E-A49E-663EF628171D}" type="sibTrans" cxnId="{BDA65B9A-4445-4598-B476-C5E1B8B3AE9D}">
      <dgm:prSet/>
      <dgm:spPr/>
      <dgm:t>
        <a:bodyPr/>
        <a:lstStyle/>
        <a:p>
          <a:endParaRPr lang="ru-RU"/>
        </a:p>
      </dgm:t>
    </dgm:pt>
    <dgm:pt modelId="{FE84A5B0-2BE8-4FA2-A7A2-17C3F2260D08}">
      <dgm:prSet phldrT="[Текст]" custT="1"/>
      <dgm:spPr/>
      <dgm:t>
        <a:bodyPr/>
        <a:lstStyle/>
        <a:p>
          <a:r>
            <a:rPr lang="uk-UA" sz="1800" b="1" dirty="0" smtClean="0">
              <a:latin typeface="Times New Roman" pitchFamily="18" charset="0"/>
              <a:cs typeface="Times New Roman" pitchFamily="18" charset="0"/>
            </a:rPr>
            <a:t>Анкетування</a:t>
          </a:r>
          <a:endParaRPr lang="ru-RU" sz="18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171507F9-ADDF-4CB3-B344-74E717CF79A7}" type="parTrans" cxnId="{B5D8D660-76F6-4063-B18D-44BDE8B7C90C}">
      <dgm:prSet/>
      <dgm:spPr/>
      <dgm:t>
        <a:bodyPr/>
        <a:lstStyle/>
        <a:p>
          <a:endParaRPr lang="ru-RU"/>
        </a:p>
      </dgm:t>
    </dgm:pt>
    <dgm:pt modelId="{F4E38583-3B2F-4C5D-AC43-8AA93FE16965}" type="sibTrans" cxnId="{B5D8D660-76F6-4063-B18D-44BDE8B7C90C}">
      <dgm:prSet/>
      <dgm:spPr/>
      <dgm:t>
        <a:bodyPr/>
        <a:lstStyle/>
        <a:p>
          <a:endParaRPr lang="ru-RU"/>
        </a:p>
      </dgm:t>
    </dgm:pt>
    <dgm:pt modelId="{B9523B8D-E31C-4360-B348-7D976AFC04AE}" type="pres">
      <dgm:prSet presAssocID="{FC66969F-CC88-41B1-89D0-4A5E9B77CF6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CE9C6BC-E4AC-49BD-A2F6-1E5E64EC3A76}" type="pres">
      <dgm:prSet presAssocID="{FBC5F186-E41E-4C88-BFC1-0A0B233E7C99}" presName="centerShape" presStyleLbl="node0" presStyleIdx="0" presStyleCnt="1" custScaleX="129014" custScaleY="126820"/>
      <dgm:spPr/>
    </dgm:pt>
    <dgm:pt modelId="{F4800AF2-030B-4E3C-81A6-0D6AFDB63FEC}" type="pres">
      <dgm:prSet presAssocID="{29C89F4D-9FCF-4A88-A3F5-6221722DF0BE}" presName="Name9" presStyleLbl="parChTrans1D2" presStyleIdx="0" presStyleCnt="5"/>
      <dgm:spPr/>
    </dgm:pt>
    <dgm:pt modelId="{0090D840-E3D5-480F-9E80-D0E418A1ADF6}" type="pres">
      <dgm:prSet presAssocID="{29C89F4D-9FCF-4A88-A3F5-6221722DF0BE}" presName="connTx" presStyleLbl="parChTrans1D2" presStyleIdx="0" presStyleCnt="5"/>
      <dgm:spPr/>
    </dgm:pt>
    <dgm:pt modelId="{6FB3714A-9D03-44E3-992C-BBFAF27D25C8}" type="pres">
      <dgm:prSet presAssocID="{DA9E80F9-F59A-4F9E-B805-FDA5603AAACA}" presName="node" presStyleLbl="node1" presStyleIdx="0" presStyleCnt="5" custScaleX="146990" custScaleY="136018" custRadScaleRad="101102" custRadScaleInc="1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60624-E88E-41DF-86FB-59AA57CBE52E}" type="pres">
      <dgm:prSet presAssocID="{AED4908B-9FCC-4D85-898E-C3809BC00F75}" presName="Name9" presStyleLbl="parChTrans1D2" presStyleIdx="1" presStyleCnt="5"/>
      <dgm:spPr/>
    </dgm:pt>
    <dgm:pt modelId="{C08FCAF9-60BC-40D9-92AC-03D374CE1A7F}" type="pres">
      <dgm:prSet presAssocID="{AED4908B-9FCC-4D85-898E-C3809BC00F75}" presName="connTx" presStyleLbl="parChTrans1D2" presStyleIdx="1" presStyleCnt="5"/>
      <dgm:spPr/>
    </dgm:pt>
    <dgm:pt modelId="{1FA90501-7754-42FA-BA16-3049BB926C41}" type="pres">
      <dgm:prSet presAssocID="{77A2B17A-2A37-481E-BE48-0FA05A103C8E}" presName="node" presStyleLbl="node1" presStyleIdx="1" presStyleCnt="5" custScaleX="130509" custScaleY="130937">
        <dgm:presLayoutVars>
          <dgm:bulletEnabled val="1"/>
        </dgm:presLayoutVars>
      </dgm:prSet>
      <dgm:spPr/>
    </dgm:pt>
    <dgm:pt modelId="{24D9412A-4D71-4EB8-8B4D-80AD02811069}" type="pres">
      <dgm:prSet presAssocID="{3BA412B9-7432-4B65-8B47-37E2355E3FEE}" presName="Name9" presStyleLbl="parChTrans1D2" presStyleIdx="2" presStyleCnt="5"/>
      <dgm:spPr/>
    </dgm:pt>
    <dgm:pt modelId="{A7D15EF3-0E2E-452B-9560-4FDAF623D9CC}" type="pres">
      <dgm:prSet presAssocID="{3BA412B9-7432-4B65-8B47-37E2355E3FEE}" presName="connTx" presStyleLbl="parChTrans1D2" presStyleIdx="2" presStyleCnt="5"/>
      <dgm:spPr/>
    </dgm:pt>
    <dgm:pt modelId="{93020736-3160-4E28-9968-4D1FC9F14A6D}" type="pres">
      <dgm:prSet presAssocID="{E6A79460-A98C-44B8-84F8-B9F815D80262}" presName="node" presStyleLbl="node1" presStyleIdx="2" presStyleCnt="5" custScaleX="136121" custScaleY="134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7C57F-7905-4A97-8F40-6EFD3196D90B}" type="pres">
      <dgm:prSet presAssocID="{B08E73B0-3C0B-4382-8C2C-0B9071453B00}" presName="Name9" presStyleLbl="parChTrans1D2" presStyleIdx="3" presStyleCnt="5"/>
      <dgm:spPr/>
    </dgm:pt>
    <dgm:pt modelId="{59CCB5F3-AE9C-43ED-9509-667EDF4FD9F6}" type="pres">
      <dgm:prSet presAssocID="{B08E73B0-3C0B-4382-8C2C-0B9071453B00}" presName="connTx" presStyleLbl="parChTrans1D2" presStyleIdx="3" presStyleCnt="5"/>
      <dgm:spPr/>
    </dgm:pt>
    <dgm:pt modelId="{D45128EF-F9DD-4E68-A664-CD3C4C9B55D6}" type="pres">
      <dgm:prSet presAssocID="{D378C6E9-A87F-4B36-B35B-AB6E69AFAD25}" presName="node" presStyleLbl="node1" presStyleIdx="3" presStyleCnt="5" custScaleX="142098" custScaleY="128883">
        <dgm:presLayoutVars>
          <dgm:bulletEnabled val="1"/>
        </dgm:presLayoutVars>
      </dgm:prSet>
      <dgm:spPr/>
    </dgm:pt>
    <dgm:pt modelId="{9EB13954-4BA3-472F-B1E0-B3BD1B353267}" type="pres">
      <dgm:prSet presAssocID="{171507F9-ADDF-4CB3-B344-74E717CF79A7}" presName="Name9" presStyleLbl="parChTrans1D2" presStyleIdx="4" presStyleCnt="5"/>
      <dgm:spPr/>
    </dgm:pt>
    <dgm:pt modelId="{BDE7A6CA-E0F9-4A56-83D1-DABFE954D060}" type="pres">
      <dgm:prSet presAssocID="{171507F9-ADDF-4CB3-B344-74E717CF79A7}" presName="connTx" presStyleLbl="parChTrans1D2" presStyleIdx="4" presStyleCnt="5"/>
      <dgm:spPr/>
    </dgm:pt>
    <dgm:pt modelId="{AC055C0A-EE3A-47E9-955B-9E12A9534FED}" type="pres">
      <dgm:prSet presAssocID="{FE84A5B0-2BE8-4FA2-A7A2-17C3F2260D08}" presName="node" presStyleLbl="node1" presStyleIdx="4" presStyleCnt="5" custScaleX="136395" custScaleY="132439" custRadScaleRad="106909" custRadScaleInc="-18195">
        <dgm:presLayoutVars>
          <dgm:bulletEnabled val="1"/>
        </dgm:presLayoutVars>
      </dgm:prSet>
      <dgm:spPr/>
    </dgm:pt>
  </dgm:ptLst>
  <dgm:cxnLst>
    <dgm:cxn modelId="{C27C31FE-DAE0-42EA-A463-7D94F34554FB}" srcId="{FBC5F186-E41E-4C88-BFC1-0A0B233E7C99}" destId="{DA9E80F9-F59A-4F9E-B805-FDA5603AAACA}" srcOrd="0" destOrd="0" parTransId="{29C89F4D-9FCF-4A88-A3F5-6221722DF0BE}" sibTransId="{A8A5DB27-DFE0-49F6-AFB7-4DEC641201AB}"/>
    <dgm:cxn modelId="{56ECF22A-770E-489C-A4D1-2E47A249AD9F}" type="presOf" srcId="{FE84A5B0-2BE8-4FA2-A7A2-17C3F2260D08}" destId="{AC055C0A-EE3A-47E9-955B-9E12A9534FED}" srcOrd="0" destOrd="0" presId="urn:microsoft.com/office/officeart/2005/8/layout/radial1"/>
    <dgm:cxn modelId="{B5D8D660-76F6-4063-B18D-44BDE8B7C90C}" srcId="{FBC5F186-E41E-4C88-BFC1-0A0B233E7C99}" destId="{FE84A5B0-2BE8-4FA2-A7A2-17C3F2260D08}" srcOrd="4" destOrd="0" parTransId="{171507F9-ADDF-4CB3-B344-74E717CF79A7}" sibTransId="{F4E38583-3B2F-4C5D-AC43-8AA93FE16965}"/>
    <dgm:cxn modelId="{BE720275-E663-44C1-9A54-47C7EFCBB424}" srcId="{FC66969F-CC88-41B1-89D0-4A5E9B77CF67}" destId="{FBC5F186-E41E-4C88-BFC1-0A0B233E7C99}" srcOrd="0" destOrd="0" parTransId="{AC2C5AD2-A6AA-4A28-AFB4-D4927BFDD22A}" sibTransId="{C493DCB5-4F78-461D-8641-A43A00E185EB}"/>
    <dgm:cxn modelId="{5961BA67-53A6-4A1A-ADB9-BBEF34866117}" type="presOf" srcId="{FBC5F186-E41E-4C88-BFC1-0A0B233E7C99}" destId="{2CE9C6BC-E4AC-49BD-A2F6-1E5E64EC3A76}" srcOrd="0" destOrd="0" presId="urn:microsoft.com/office/officeart/2005/8/layout/radial1"/>
    <dgm:cxn modelId="{9244E3A9-0787-4BA3-A926-5925AFD0E46C}" type="presOf" srcId="{B08E73B0-3C0B-4382-8C2C-0B9071453B00}" destId="{59CCB5F3-AE9C-43ED-9509-667EDF4FD9F6}" srcOrd="1" destOrd="0" presId="urn:microsoft.com/office/officeart/2005/8/layout/radial1"/>
    <dgm:cxn modelId="{68A47816-E647-413B-921F-C83FFEB4AE14}" type="presOf" srcId="{3BA412B9-7432-4B65-8B47-37E2355E3FEE}" destId="{24D9412A-4D71-4EB8-8B4D-80AD02811069}" srcOrd="0" destOrd="0" presId="urn:microsoft.com/office/officeart/2005/8/layout/radial1"/>
    <dgm:cxn modelId="{D741D565-3CE6-49E8-A275-31C23769BF34}" srcId="{FBC5F186-E41E-4C88-BFC1-0A0B233E7C99}" destId="{77A2B17A-2A37-481E-BE48-0FA05A103C8E}" srcOrd="1" destOrd="0" parTransId="{AED4908B-9FCC-4D85-898E-C3809BC00F75}" sibTransId="{6EE056D5-D48F-49D4-95AD-1709B3B59BC2}"/>
    <dgm:cxn modelId="{A71EBA7E-DAFF-4969-BE57-5DB7FDC0726D}" type="presOf" srcId="{D378C6E9-A87F-4B36-B35B-AB6E69AFAD25}" destId="{D45128EF-F9DD-4E68-A664-CD3C4C9B55D6}" srcOrd="0" destOrd="0" presId="urn:microsoft.com/office/officeart/2005/8/layout/radial1"/>
    <dgm:cxn modelId="{ECB8B5BC-A37A-429C-94EE-DCF8C2240735}" type="presOf" srcId="{E6A79460-A98C-44B8-84F8-B9F815D80262}" destId="{93020736-3160-4E28-9968-4D1FC9F14A6D}" srcOrd="0" destOrd="0" presId="urn:microsoft.com/office/officeart/2005/8/layout/radial1"/>
    <dgm:cxn modelId="{F092B9DA-0252-4677-B3CC-D26E00FD0ECA}" type="presOf" srcId="{AED4908B-9FCC-4D85-898E-C3809BC00F75}" destId="{C08FCAF9-60BC-40D9-92AC-03D374CE1A7F}" srcOrd="1" destOrd="0" presId="urn:microsoft.com/office/officeart/2005/8/layout/radial1"/>
    <dgm:cxn modelId="{17D21AA0-6C04-42C1-85B2-4F410F7AD824}" type="presOf" srcId="{DA9E80F9-F59A-4F9E-B805-FDA5603AAACA}" destId="{6FB3714A-9D03-44E3-992C-BBFAF27D25C8}" srcOrd="0" destOrd="0" presId="urn:microsoft.com/office/officeart/2005/8/layout/radial1"/>
    <dgm:cxn modelId="{CC50F5DB-22F7-497D-9BF9-78B077ECAC64}" type="presOf" srcId="{77A2B17A-2A37-481E-BE48-0FA05A103C8E}" destId="{1FA90501-7754-42FA-BA16-3049BB926C41}" srcOrd="0" destOrd="0" presId="urn:microsoft.com/office/officeart/2005/8/layout/radial1"/>
    <dgm:cxn modelId="{BF88758C-95A6-4DFC-8C08-5EE936E7D7A9}" type="presOf" srcId="{171507F9-ADDF-4CB3-B344-74E717CF79A7}" destId="{9EB13954-4BA3-472F-B1E0-B3BD1B353267}" srcOrd="0" destOrd="0" presId="urn:microsoft.com/office/officeart/2005/8/layout/radial1"/>
    <dgm:cxn modelId="{3FA4163A-D78F-4327-BDEC-AFDEF37AF84B}" srcId="{FBC5F186-E41E-4C88-BFC1-0A0B233E7C99}" destId="{E6A79460-A98C-44B8-84F8-B9F815D80262}" srcOrd="2" destOrd="0" parTransId="{3BA412B9-7432-4B65-8B47-37E2355E3FEE}" sibTransId="{A70B4616-76E9-4CBE-8C68-F211B61B6877}"/>
    <dgm:cxn modelId="{BDA65B9A-4445-4598-B476-C5E1B8B3AE9D}" srcId="{FBC5F186-E41E-4C88-BFC1-0A0B233E7C99}" destId="{D378C6E9-A87F-4B36-B35B-AB6E69AFAD25}" srcOrd="3" destOrd="0" parTransId="{B08E73B0-3C0B-4382-8C2C-0B9071453B00}" sibTransId="{ED29DF0F-F804-482E-A49E-663EF628171D}"/>
    <dgm:cxn modelId="{D2E18E03-3C9B-404D-B758-C9E86BED0429}" type="presOf" srcId="{B08E73B0-3C0B-4382-8C2C-0B9071453B00}" destId="{5187C57F-7905-4A97-8F40-6EFD3196D90B}" srcOrd="0" destOrd="0" presId="urn:microsoft.com/office/officeart/2005/8/layout/radial1"/>
    <dgm:cxn modelId="{61D0F1F8-3C80-4102-89E7-41D0FF309E95}" type="presOf" srcId="{AED4908B-9FCC-4D85-898E-C3809BC00F75}" destId="{3F260624-E88E-41DF-86FB-59AA57CBE52E}" srcOrd="0" destOrd="0" presId="urn:microsoft.com/office/officeart/2005/8/layout/radial1"/>
    <dgm:cxn modelId="{1F245A15-F0A3-4246-A911-0FFD5E4131F2}" type="presOf" srcId="{FC66969F-CC88-41B1-89D0-4A5E9B77CF67}" destId="{B9523B8D-E31C-4360-B348-7D976AFC04AE}" srcOrd="0" destOrd="0" presId="urn:microsoft.com/office/officeart/2005/8/layout/radial1"/>
    <dgm:cxn modelId="{94F887C7-4E8C-4867-A676-DCE431944D22}" type="presOf" srcId="{29C89F4D-9FCF-4A88-A3F5-6221722DF0BE}" destId="{F4800AF2-030B-4E3C-81A6-0D6AFDB63FEC}" srcOrd="0" destOrd="0" presId="urn:microsoft.com/office/officeart/2005/8/layout/radial1"/>
    <dgm:cxn modelId="{6978AD35-4751-4CF0-BD89-2DAC1C9C5A39}" type="presOf" srcId="{29C89F4D-9FCF-4A88-A3F5-6221722DF0BE}" destId="{0090D840-E3D5-480F-9E80-D0E418A1ADF6}" srcOrd="1" destOrd="0" presId="urn:microsoft.com/office/officeart/2005/8/layout/radial1"/>
    <dgm:cxn modelId="{0F65D5A1-F06A-458C-8B01-355953852642}" type="presOf" srcId="{3BA412B9-7432-4B65-8B47-37E2355E3FEE}" destId="{A7D15EF3-0E2E-452B-9560-4FDAF623D9CC}" srcOrd="1" destOrd="0" presId="urn:microsoft.com/office/officeart/2005/8/layout/radial1"/>
    <dgm:cxn modelId="{8C68BD7F-30DC-4EA1-A951-2743FA9C4F22}" type="presOf" srcId="{171507F9-ADDF-4CB3-B344-74E717CF79A7}" destId="{BDE7A6CA-E0F9-4A56-83D1-DABFE954D060}" srcOrd="1" destOrd="0" presId="urn:microsoft.com/office/officeart/2005/8/layout/radial1"/>
    <dgm:cxn modelId="{7D0C6ADD-C51F-4258-B53D-F8DF8AE520B6}" type="presParOf" srcId="{B9523B8D-E31C-4360-B348-7D976AFC04AE}" destId="{2CE9C6BC-E4AC-49BD-A2F6-1E5E64EC3A76}" srcOrd="0" destOrd="0" presId="urn:microsoft.com/office/officeart/2005/8/layout/radial1"/>
    <dgm:cxn modelId="{3BCDDC6D-DC45-4C17-A6ED-41E68536E6CE}" type="presParOf" srcId="{B9523B8D-E31C-4360-B348-7D976AFC04AE}" destId="{F4800AF2-030B-4E3C-81A6-0D6AFDB63FEC}" srcOrd="1" destOrd="0" presId="urn:microsoft.com/office/officeart/2005/8/layout/radial1"/>
    <dgm:cxn modelId="{BEF7C536-5A95-4A6A-B40B-E250735E786A}" type="presParOf" srcId="{F4800AF2-030B-4E3C-81A6-0D6AFDB63FEC}" destId="{0090D840-E3D5-480F-9E80-D0E418A1ADF6}" srcOrd="0" destOrd="0" presId="urn:microsoft.com/office/officeart/2005/8/layout/radial1"/>
    <dgm:cxn modelId="{F6F8FE23-89CE-4BF1-A873-3B857D39D0E7}" type="presParOf" srcId="{B9523B8D-E31C-4360-B348-7D976AFC04AE}" destId="{6FB3714A-9D03-44E3-992C-BBFAF27D25C8}" srcOrd="2" destOrd="0" presId="urn:microsoft.com/office/officeart/2005/8/layout/radial1"/>
    <dgm:cxn modelId="{60F603E3-30C8-4713-B9F5-702C8A9F155F}" type="presParOf" srcId="{B9523B8D-E31C-4360-B348-7D976AFC04AE}" destId="{3F260624-E88E-41DF-86FB-59AA57CBE52E}" srcOrd="3" destOrd="0" presId="urn:microsoft.com/office/officeart/2005/8/layout/radial1"/>
    <dgm:cxn modelId="{F15C206F-189A-4E38-9171-8D717222A2CC}" type="presParOf" srcId="{3F260624-E88E-41DF-86FB-59AA57CBE52E}" destId="{C08FCAF9-60BC-40D9-92AC-03D374CE1A7F}" srcOrd="0" destOrd="0" presId="urn:microsoft.com/office/officeart/2005/8/layout/radial1"/>
    <dgm:cxn modelId="{595833D9-E256-4D1C-BB5A-2194C5CA09AF}" type="presParOf" srcId="{B9523B8D-E31C-4360-B348-7D976AFC04AE}" destId="{1FA90501-7754-42FA-BA16-3049BB926C41}" srcOrd="4" destOrd="0" presId="urn:microsoft.com/office/officeart/2005/8/layout/radial1"/>
    <dgm:cxn modelId="{C6B06387-B53B-426E-958D-94B9A81EE718}" type="presParOf" srcId="{B9523B8D-E31C-4360-B348-7D976AFC04AE}" destId="{24D9412A-4D71-4EB8-8B4D-80AD02811069}" srcOrd="5" destOrd="0" presId="urn:microsoft.com/office/officeart/2005/8/layout/radial1"/>
    <dgm:cxn modelId="{AA2430E1-94FD-46F4-A295-4F063A78BC6A}" type="presParOf" srcId="{24D9412A-4D71-4EB8-8B4D-80AD02811069}" destId="{A7D15EF3-0E2E-452B-9560-4FDAF623D9CC}" srcOrd="0" destOrd="0" presId="urn:microsoft.com/office/officeart/2005/8/layout/radial1"/>
    <dgm:cxn modelId="{7F29C8D6-963C-4DEA-AC30-6C33ECDE3FFD}" type="presParOf" srcId="{B9523B8D-E31C-4360-B348-7D976AFC04AE}" destId="{93020736-3160-4E28-9968-4D1FC9F14A6D}" srcOrd="6" destOrd="0" presId="urn:microsoft.com/office/officeart/2005/8/layout/radial1"/>
    <dgm:cxn modelId="{3F6CFC68-B6D4-4E98-8D2D-D3E9210B4950}" type="presParOf" srcId="{B9523B8D-E31C-4360-B348-7D976AFC04AE}" destId="{5187C57F-7905-4A97-8F40-6EFD3196D90B}" srcOrd="7" destOrd="0" presId="urn:microsoft.com/office/officeart/2005/8/layout/radial1"/>
    <dgm:cxn modelId="{E9514F77-158E-42F0-92FA-F6D743C92534}" type="presParOf" srcId="{5187C57F-7905-4A97-8F40-6EFD3196D90B}" destId="{59CCB5F3-AE9C-43ED-9509-667EDF4FD9F6}" srcOrd="0" destOrd="0" presId="urn:microsoft.com/office/officeart/2005/8/layout/radial1"/>
    <dgm:cxn modelId="{028E6A9C-AA27-4886-B16D-3BAC151F0F36}" type="presParOf" srcId="{B9523B8D-E31C-4360-B348-7D976AFC04AE}" destId="{D45128EF-F9DD-4E68-A664-CD3C4C9B55D6}" srcOrd="8" destOrd="0" presId="urn:microsoft.com/office/officeart/2005/8/layout/radial1"/>
    <dgm:cxn modelId="{3F713796-0079-44F6-9DB0-48E8BFE6D93F}" type="presParOf" srcId="{B9523B8D-E31C-4360-B348-7D976AFC04AE}" destId="{9EB13954-4BA3-472F-B1E0-B3BD1B353267}" srcOrd="9" destOrd="0" presId="urn:microsoft.com/office/officeart/2005/8/layout/radial1"/>
    <dgm:cxn modelId="{F977ED96-6415-4184-9310-9EDA187CAAC1}" type="presParOf" srcId="{9EB13954-4BA3-472F-B1E0-B3BD1B353267}" destId="{BDE7A6CA-E0F9-4A56-83D1-DABFE954D060}" srcOrd="0" destOrd="0" presId="urn:microsoft.com/office/officeart/2005/8/layout/radial1"/>
    <dgm:cxn modelId="{2ABE9430-48DD-41CC-96F1-0216DA818E2F}" type="presParOf" srcId="{B9523B8D-E31C-4360-B348-7D976AFC04AE}" destId="{AC055C0A-EE3A-47E9-955B-9E12A9534FED}" srcOrd="1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COPXN2qmA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1785926"/>
            <a:ext cx="2972704" cy="42447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6715172" cy="178595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i="1" dirty="0" smtClean="0">
                <a:ln w="11430">
                  <a:solidFill>
                    <a:srgbClr val="9900FF"/>
                  </a:solidFill>
                </a:ln>
                <a:solidFill>
                  <a:srgbClr val="99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Портфоліо </a:t>
            </a:r>
            <a:br>
              <a:rPr lang="uk-UA" sz="3600" b="1" i="1" dirty="0" smtClean="0">
                <a:ln w="11430">
                  <a:solidFill>
                    <a:srgbClr val="9900FF"/>
                  </a:solidFill>
                </a:ln>
                <a:solidFill>
                  <a:srgbClr val="99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n w="11430">
                  <a:solidFill>
                    <a:srgbClr val="9900FF"/>
                  </a:solidFill>
                </a:ln>
                <a:solidFill>
                  <a:srgbClr val="99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класного керівника 6-В класу</a:t>
            </a:r>
            <a:br>
              <a:rPr lang="uk-UA" sz="3600" b="1" i="1" dirty="0" smtClean="0">
                <a:ln w="11430">
                  <a:solidFill>
                    <a:srgbClr val="9900FF"/>
                  </a:solidFill>
                </a:ln>
                <a:solidFill>
                  <a:srgbClr val="99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n w="11430">
                  <a:solidFill>
                    <a:srgbClr val="9900FF"/>
                  </a:solidFill>
                </a:ln>
                <a:solidFill>
                  <a:srgbClr val="99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Кєрімової Іради Мушфігівни</a:t>
            </a:r>
            <a:endParaRPr lang="uk-UA" sz="3600" b="1" i="1" dirty="0">
              <a:ln w="11430">
                <a:solidFill>
                  <a:srgbClr val="9900FF"/>
                </a:solidFill>
              </a:ln>
              <a:solidFill>
                <a:srgbClr val="99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357826"/>
            <a:ext cx="6572296" cy="1357322"/>
          </a:xfrm>
        </p:spPr>
        <p:txBody>
          <a:bodyPr>
            <a:normAutofit fontScale="92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uk-UA" sz="2200" b="1" i="1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Педагогічний стаж – 5 </a:t>
            </a:r>
            <a:r>
              <a:rPr lang="uk-UA" sz="2200" b="1" i="1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років</a:t>
            </a:r>
          </a:p>
          <a:p>
            <a:pPr algn="l"/>
            <a:r>
              <a:rPr lang="uk-UA" sz="2200" b="1" i="1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Стаж </a:t>
            </a:r>
            <a:r>
              <a:rPr lang="uk-UA" sz="2200" b="1" i="1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роботи класним керівником – 1 </a:t>
            </a:r>
            <a:r>
              <a:rPr lang="uk-UA" sz="2200" b="1" i="1" cap="all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рік</a:t>
            </a:r>
            <a:endParaRPr lang="ru-RU" sz="2200" b="1" i="1" cap="all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F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l"/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57158" y="3071810"/>
            <a:ext cx="3394296" cy="1446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uk-UA" sz="2400" b="1" i="1" u="none" strike="noStrike" kern="1200" normalizeH="0" baseline="0" noProof="0" dirty="0" smtClean="0">
                <a:ln w="11430">
                  <a:solidFill>
                    <a:srgbClr val="9900FF"/>
                  </a:solidFill>
                </a:ln>
                <a:solidFill>
                  <a:srgbClr val="99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Моє кредо: 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uk-UA" sz="2400" b="1" i="1" u="none" strike="noStrike" kern="1200" normalizeH="0" baseline="0" noProof="0" dirty="0" smtClean="0">
                <a:ln w="11430">
                  <a:solidFill>
                    <a:srgbClr val="9900FF"/>
                  </a:solidFill>
                </a:ln>
                <a:solidFill>
                  <a:srgbClr val="99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Теодор  Рузвельт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0" lang="uk-UA" sz="20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0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6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42862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uk-UA" sz="32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Arial" pitchFamily="34" charset="0"/>
              </a:rPr>
              <a:t>ДОЛОНЬКА ЛЮБОВІ </a:t>
            </a:r>
            <a: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57158" y="642918"/>
            <a:ext cx="45720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sng" strike="noStrike" normalizeH="0" baseline="0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 мета: </a:t>
            </a:r>
            <a:r>
              <a:rPr kumimoji="0" lang="uk-UA" sz="2000" b="1" i="0" u="none" strike="noStrike" normalizeH="0" baseline="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Формування соціально активної особистості, зорієнтованої на громадянські, національні і загальнолюдські цінності;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normalizeH="0" baseline="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розкриття дітям місця кожного у світі, підведення до висновку про необхідність творити добро</a:t>
            </a:r>
            <a:r>
              <a:rPr kumimoji="0" lang="ru-RU" sz="1050" b="1" i="0" u="none" strike="noStrike" normalizeH="0" baseline="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normalizeH="0" baseline="0" dirty="0" smtClean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57158" y="3357562"/>
            <a:ext cx="435771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uk-UA" sz="2800" b="1" u="sng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Основні напрямки: </a:t>
            </a:r>
            <a:endParaRPr lang="ru-RU" sz="2800" b="1" u="sng" dirty="0" smtClean="0">
              <a:ln w="11430">
                <a:solidFill>
                  <a:srgbClr val="0000CC"/>
                </a:solidFill>
              </a:ln>
              <a:solidFill>
                <a:srgbClr val="0000CC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0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Шлях до людства;</a:t>
            </a:r>
            <a:endParaRPr lang="ru-RU" sz="2000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0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Шлях до близьких;</a:t>
            </a:r>
            <a:endParaRPr lang="ru-RU" sz="2000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0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Шлях до Батьківщини;</a:t>
            </a:r>
            <a:endParaRPr lang="ru-RU" sz="2000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0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Шлях до родини;</a:t>
            </a:r>
            <a:endParaRPr lang="ru-RU" sz="2000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0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Шлях </a:t>
            </a:r>
            <a:r>
              <a:rPr lang="uk-UA" sz="20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навколишнього </a:t>
            </a:r>
            <a:r>
              <a:rPr lang="uk-UA" sz="20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середовища.</a:t>
            </a:r>
          </a:p>
        </p:txBody>
      </p:sp>
      <p:pic>
        <p:nvPicPr>
          <p:cNvPr id="8" name="Рисунок 7" descr="IMG_20150122_121331.jpg"/>
          <p:cNvPicPr>
            <a:picLocks noChangeAspect="1"/>
          </p:cNvPicPr>
          <p:nvPr/>
        </p:nvPicPr>
        <p:blipFill>
          <a:blip r:embed="rId2" cstate="print"/>
          <a:srcRect l="7031" t="20833" r="6250"/>
          <a:stretch>
            <a:fillRect/>
          </a:stretch>
        </p:blipFill>
        <p:spPr>
          <a:xfrm rot="857694">
            <a:off x="4572000" y="1000108"/>
            <a:ext cx="4286280" cy="2934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1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214686"/>
            <a:ext cx="3643338" cy="3780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MG_20151022_092026.jpg"/>
          <p:cNvPicPr>
            <a:picLocks noChangeAspect="1"/>
          </p:cNvPicPr>
          <p:nvPr/>
        </p:nvPicPr>
        <p:blipFill>
          <a:blip r:embed="rId2" cstate="print"/>
          <a:srcRect l="11718" t="42708" r="22656"/>
          <a:stretch>
            <a:fillRect/>
          </a:stretch>
        </p:blipFill>
        <p:spPr>
          <a:xfrm>
            <a:off x="6500826" y="3429000"/>
            <a:ext cx="2509437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20150508_115204.jpg"/>
          <p:cNvPicPr>
            <a:picLocks noChangeAspect="1"/>
          </p:cNvPicPr>
          <p:nvPr/>
        </p:nvPicPr>
        <p:blipFill>
          <a:blip r:embed="rId3" cstate="print"/>
          <a:srcRect l="17774" b="16863"/>
          <a:stretch>
            <a:fillRect/>
          </a:stretch>
        </p:blipFill>
        <p:spPr>
          <a:xfrm>
            <a:off x="6357950" y="1026584"/>
            <a:ext cx="2643205" cy="2004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20150508_120803.jpg"/>
          <p:cNvPicPr>
            <a:picLocks noChangeAspect="1"/>
          </p:cNvPicPr>
          <p:nvPr/>
        </p:nvPicPr>
        <p:blipFill>
          <a:blip r:embed="rId4" cstate="print"/>
          <a:srcRect l="7402" t="-1422" r="19696" b="25026"/>
          <a:stretch>
            <a:fillRect/>
          </a:stretch>
        </p:blipFill>
        <p:spPr>
          <a:xfrm>
            <a:off x="4572000" y="1214422"/>
            <a:ext cx="272686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1" name="Рисунок 5" descr="ЛЮДЯНІСТЬ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214662"/>
            <a:ext cx="3790138" cy="364333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42862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uk-UA" sz="28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Arial" pitchFamily="34" charset="0"/>
              </a:rPr>
              <a:t>ДОЛОНЬКА </a:t>
            </a:r>
            <a:r>
              <a:rPr lang="uk-UA" sz="28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Arial" pitchFamily="34" charset="0"/>
              </a:rPr>
              <a:t>ЛЮДЯНОСТІ </a:t>
            </a:r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14282" y="642918"/>
            <a:ext cx="492922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sng" strike="noStrike" normalizeH="0" baseline="0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 мета: </a:t>
            </a:r>
            <a:r>
              <a:rPr lang="uk-UA" sz="20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формування моральності особистості (доброти, взаєморозуміння, милосердя, віри у творчі можливості людини, терпимості до людей, культури спілкування, культивування інтелігентності)</a:t>
            </a:r>
            <a:endParaRPr lang="ru-RU" sz="2000" b="1" dirty="0" smtClean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14282" y="2714620"/>
            <a:ext cx="550072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uk-UA" sz="2800" b="1" u="sng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Основні напрямки: </a:t>
            </a:r>
            <a:endParaRPr lang="uk-UA" sz="2800" b="1" u="sng" dirty="0" smtClean="0">
              <a:ln w="11430">
                <a:solidFill>
                  <a:srgbClr val="0000CC"/>
                </a:solidFill>
              </a:ln>
              <a:solidFill>
                <a:srgbClr val="0000CC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0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формування почуття гідності (вміння  співпереживати будь які ситуації);</a:t>
            </a:r>
            <a:endParaRPr lang="ru-RU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формування толерантного відношення (вміння прийняти);</a:t>
            </a:r>
            <a:endParaRPr lang="ru-RU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формування  усвідомлення милосердя, як норма життя (вміння дати);</a:t>
            </a:r>
            <a:endParaRPr lang="ru-RU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формування колективності (вміння співпрацювати);</a:t>
            </a:r>
            <a:endParaRPr lang="ru-RU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формування позитивного відношення до всього оточуючого (вміння радуватись).</a:t>
            </a:r>
            <a:endParaRPr lang="ru-RU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42862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uk-UA" sz="28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Arial" pitchFamily="34" charset="0"/>
              </a:rPr>
              <a:t>ДОЛОНЬКА  ГРОМАДСЬКОСТІ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85720" y="714356"/>
            <a:ext cx="42862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sng" strike="noStrike" normalizeH="0" baseline="0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 мета: </a:t>
            </a:r>
            <a:r>
              <a:rPr kumimoji="0" lang="uk-UA" b="1" i="0" u="none" strike="noStrike" normalizeH="0" baseline="0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Формування </a:t>
            </a:r>
            <a:r>
              <a:rPr lang="uk-UA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вільного</a:t>
            </a:r>
            <a:r>
              <a:rPr lang="uk-UA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творчого, активного громадянина, якому притаманні почуття високої патріотичної свідомості, національної гідності, готовності до виконання громадянського і конституційного обов’язку щодо захисту національних інтересів України.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85720" y="3143248"/>
            <a:ext cx="35719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uk-UA" sz="2400" b="1" u="sng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Основні напрямки: </a:t>
            </a:r>
            <a:endParaRPr lang="ru-RU" sz="2400" b="1" u="sng" dirty="0" smtClean="0">
              <a:ln w="11430">
                <a:solidFill>
                  <a:srgbClr val="0000CC"/>
                </a:solidFill>
              </a:ln>
              <a:solidFill>
                <a:srgbClr val="0000CC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Розвиток </a:t>
            </a:r>
            <a:r>
              <a:rPr lang="uk-UA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волонтерського руху;</a:t>
            </a:r>
            <a:endParaRPr lang="ru-RU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Розвиток соціального партнерства;</a:t>
            </a:r>
            <a:endParaRPr lang="ru-RU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Розвиток національно-патріотичного виховання;</a:t>
            </a:r>
            <a:endParaRPr lang="ru-RU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Розвиток громадянської  активності;</a:t>
            </a:r>
            <a:endParaRPr lang="ru-RU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Розвиток правового виховання.</a:t>
            </a:r>
            <a:endParaRPr lang="ru-RU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" name="Рисунок 12" descr="Tq4NZaHhlcI.jpg"/>
          <p:cNvPicPr>
            <a:picLocks noChangeAspect="1"/>
          </p:cNvPicPr>
          <p:nvPr/>
        </p:nvPicPr>
        <p:blipFill>
          <a:blip r:embed="rId2" cstate="print"/>
          <a:srcRect t="19664" r="10698"/>
          <a:stretch>
            <a:fillRect/>
          </a:stretch>
        </p:blipFill>
        <p:spPr>
          <a:xfrm>
            <a:off x="6286512" y="571480"/>
            <a:ext cx="264703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_20150508_090408.jpg"/>
          <p:cNvPicPr>
            <a:picLocks noChangeAspect="1"/>
          </p:cNvPicPr>
          <p:nvPr/>
        </p:nvPicPr>
        <p:blipFill>
          <a:blip r:embed="rId3" cstate="print"/>
          <a:srcRect t="11236" b="15291"/>
          <a:stretch>
            <a:fillRect/>
          </a:stretch>
        </p:blipFill>
        <p:spPr>
          <a:xfrm>
            <a:off x="4071934" y="785794"/>
            <a:ext cx="2041827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Vr65MCdWF_g.jpg"/>
          <p:cNvPicPr>
            <a:picLocks noChangeAspect="1"/>
          </p:cNvPicPr>
          <p:nvPr/>
        </p:nvPicPr>
        <p:blipFill>
          <a:blip r:embed="rId4"/>
          <a:srcRect l="10701" t="22916" r="3965"/>
          <a:stretch>
            <a:fillRect/>
          </a:stretch>
        </p:blipFill>
        <p:spPr>
          <a:xfrm>
            <a:off x="5786446" y="2000239"/>
            <a:ext cx="3135560" cy="3053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7" name="Рисунок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143248"/>
            <a:ext cx="3637446" cy="3714752"/>
          </a:xfrm>
          <a:prstGeom prst="rect">
            <a:avLst/>
          </a:prstGeom>
          <a:noFill/>
        </p:spPr>
      </p:pic>
      <p:pic>
        <p:nvPicPr>
          <p:cNvPr id="10" name="Рисунок 9" descr="IMG_20150121_091556.jpg"/>
          <p:cNvPicPr>
            <a:picLocks noChangeAspect="1"/>
          </p:cNvPicPr>
          <p:nvPr/>
        </p:nvPicPr>
        <p:blipFill>
          <a:blip r:embed="rId6" cstate="print"/>
          <a:srcRect l="1149" t="11667" r="3768" b="6216"/>
          <a:stretch>
            <a:fillRect/>
          </a:stretch>
        </p:blipFill>
        <p:spPr>
          <a:xfrm>
            <a:off x="6572264" y="4143356"/>
            <a:ext cx="2357454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7f5943472d70b37afbd1e0b5dff95822.jpg"/>
          <p:cNvPicPr>
            <a:picLocks noChangeAspect="1"/>
          </p:cNvPicPr>
          <p:nvPr/>
        </p:nvPicPr>
        <p:blipFill>
          <a:blip r:embed="rId2"/>
          <a:srcRect l="15881" t="12801" r="23843" b="11855"/>
          <a:stretch>
            <a:fillRect/>
          </a:stretch>
        </p:blipFill>
        <p:spPr>
          <a:xfrm>
            <a:off x="1857356" y="4929198"/>
            <a:ext cx="1071570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 descr="c5a8bd91a0f940ce62d15fe046d1a8e1.jpg"/>
          <p:cNvPicPr>
            <a:picLocks noChangeAspect="1"/>
          </p:cNvPicPr>
          <p:nvPr/>
        </p:nvPicPr>
        <p:blipFill>
          <a:blip r:embed="rId3"/>
          <a:srcRect l="4216" t="20575" r="43405"/>
          <a:stretch>
            <a:fillRect/>
          </a:stretch>
        </p:blipFill>
        <p:spPr>
          <a:xfrm>
            <a:off x="214282" y="4857760"/>
            <a:ext cx="1444751" cy="16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BpqymxwXi3Q.jpg"/>
          <p:cNvPicPr>
            <a:picLocks noChangeAspect="1"/>
          </p:cNvPicPr>
          <p:nvPr/>
        </p:nvPicPr>
        <p:blipFill>
          <a:blip r:embed="rId4" cstate="print"/>
          <a:srcRect l="14369" t="11284" r="20670" b="9974"/>
          <a:stretch>
            <a:fillRect/>
          </a:stretch>
        </p:blipFill>
        <p:spPr>
          <a:xfrm>
            <a:off x="6429388" y="4857760"/>
            <a:ext cx="2043127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42862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uk-UA" sz="31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Arial" pitchFamily="34" charset="0"/>
              </a:rPr>
              <a:t>ДОЛОНЬКА </a:t>
            </a:r>
            <a:r>
              <a:rPr lang="uk-UA" sz="31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Arial" pitchFamily="34" charset="0"/>
              </a:rPr>
              <a:t>РОЗВИТКУ 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85720" y="642918"/>
            <a:ext cx="4500594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sng" strike="noStrike" normalizeH="0" baseline="0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 мета: </a:t>
            </a:r>
            <a:r>
              <a:rPr lang="uk-UA" sz="20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Всебічний </a:t>
            </a:r>
            <a:r>
              <a:rPr lang="uk-UA" sz="20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гармонійно-духовний  розвиток особистості. </a:t>
            </a:r>
            <a:r>
              <a:rPr lang="uk-UA" sz="20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Розвиток творчого, інтелектуального  потенціалу кожної дитини, формування усвідомлення учнями ролі фізичної досконалості</a:t>
            </a:r>
            <a:r>
              <a:rPr lang="uk-UA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1" i="0" u="none" strike="noStrike" normalizeH="0" baseline="0" dirty="0" smtClean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 descr="IMG_20141202_153044.jpg"/>
          <p:cNvPicPr>
            <a:picLocks noChangeAspect="1"/>
          </p:cNvPicPr>
          <p:nvPr/>
        </p:nvPicPr>
        <p:blipFill>
          <a:blip r:embed="rId5" cstate="print"/>
          <a:srcRect t="16272" r="11023"/>
          <a:stretch>
            <a:fillRect/>
          </a:stretch>
        </p:blipFill>
        <p:spPr>
          <a:xfrm>
            <a:off x="4714876" y="571480"/>
            <a:ext cx="2834200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_20150217_124507.jpg"/>
          <p:cNvPicPr>
            <a:picLocks noChangeAspect="1"/>
          </p:cNvPicPr>
          <p:nvPr/>
        </p:nvPicPr>
        <p:blipFill>
          <a:blip r:embed="rId6" cstate="print"/>
          <a:srcRect l="11811" t="26509" r="15157" b="20997"/>
          <a:stretch>
            <a:fillRect/>
          </a:stretch>
        </p:blipFill>
        <p:spPr>
          <a:xfrm>
            <a:off x="6000760" y="3214686"/>
            <a:ext cx="2650330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IMG_20150217_124523.jpg"/>
          <p:cNvPicPr>
            <a:picLocks noChangeAspect="1"/>
          </p:cNvPicPr>
          <p:nvPr/>
        </p:nvPicPr>
        <p:blipFill>
          <a:blip r:embed="rId7" cstate="print"/>
          <a:srcRect l="11811" t="20998" r="15353" b="13385"/>
          <a:stretch>
            <a:fillRect/>
          </a:stretch>
        </p:blipFill>
        <p:spPr>
          <a:xfrm>
            <a:off x="6637986" y="2000240"/>
            <a:ext cx="2220293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3" name="Рисунок 0" descr="РОЗВИТОК.t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2319831"/>
            <a:ext cx="4615877" cy="4538169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85720" y="2928934"/>
            <a:ext cx="435771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uk-UA" sz="2800" b="1" u="sng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Основні напрямки: </a:t>
            </a:r>
            <a:endParaRPr lang="ru-RU" sz="2800" b="1" u="sng" dirty="0" smtClean="0">
              <a:ln w="11430">
                <a:solidFill>
                  <a:srgbClr val="0000CC"/>
                </a:solidFill>
              </a:ln>
              <a:solidFill>
                <a:srgbClr val="0000CC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0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Духовне </a:t>
            </a:r>
            <a:r>
              <a:rPr lang="uk-UA" sz="20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виховання;</a:t>
            </a:r>
            <a:endParaRPr lang="ru-RU" sz="2000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0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Фізичне виховання;</a:t>
            </a:r>
            <a:endParaRPr lang="ru-RU" sz="2000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0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Інтелектуальне виховання;</a:t>
            </a:r>
            <a:endParaRPr lang="ru-RU" sz="2000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0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 виховання;</a:t>
            </a:r>
            <a:endParaRPr lang="ru-RU" sz="2000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0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Психічне виховання.</a:t>
            </a:r>
            <a:endParaRPr lang="ru-RU" sz="2000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IMG_20141215_170210.jpg"/>
          <p:cNvPicPr>
            <a:picLocks noChangeAspect="1"/>
          </p:cNvPicPr>
          <p:nvPr/>
        </p:nvPicPr>
        <p:blipFill>
          <a:blip r:embed="rId2" cstate="print"/>
          <a:srcRect l="8860" t="9967" r="11405" b="20264"/>
          <a:stretch>
            <a:fillRect/>
          </a:stretch>
        </p:blipFill>
        <p:spPr>
          <a:xfrm>
            <a:off x="3286116" y="4214818"/>
            <a:ext cx="1469582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_20150122_115454.jpg"/>
          <p:cNvPicPr>
            <a:picLocks noChangeAspect="1"/>
          </p:cNvPicPr>
          <p:nvPr/>
        </p:nvPicPr>
        <p:blipFill>
          <a:blip r:embed="rId3" cstate="print"/>
          <a:srcRect l="12459" t="9967" r="22756"/>
          <a:stretch>
            <a:fillRect/>
          </a:stretch>
        </p:blipFill>
        <p:spPr>
          <a:xfrm>
            <a:off x="6000760" y="3857628"/>
            <a:ext cx="1857388" cy="193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IMG_20151022_085559.jpg"/>
          <p:cNvPicPr>
            <a:picLocks noChangeAspect="1"/>
          </p:cNvPicPr>
          <p:nvPr/>
        </p:nvPicPr>
        <p:blipFill>
          <a:blip r:embed="rId4" cstate="print"/>
          <a:srcRect l="9967" r="25248" b="13619"/>
          <a:stretch>
            <a:fillRect/>
          </a:stretch>
        </p:blipFill>
        <p:spPr>
          <a:xfrm>
            <a:off x="4500562" y="2928934"/>
            <a:ext cx="185738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49" name="Рисунок 4" descr="краса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9694" y="0"/>
            <a:ext cx="4004306" cy="385762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2862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uk-UA" sz="28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Arial" pitchFamily="34" charset="0"/>
              </a:rPr>
              <a:t>ДОЛОНЬКА </a:t>
            </a:r>
            <a:r>
              <a:rPr lang="uk-UA" sz="28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ea typeface="Times New Roman" pitchFamily="18" charset="0"/>
                <a:cs typeface="Arial" pitchFamily="34" charset="0"/>
              </a:rPr>
              <a:t>КРАСИ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85720" y="571480"/>
            <a:ext cx="5429288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0" u="sng" strike="noStrike" normalizeH="0" baseline="0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 мета: </a:t>
            </a:r>
            <a:r>
              <a:rPr lang="uk-UA" sz="20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формування </a:t>
            </a:r>
            <a:r>
              <a:rPr lang="uk-UA" sz="20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особистості здатності сприймати і перетворювати дійсність за законами краси в усіх сферах діяльності; виховання любові та бережного ставлення до природи і рідного краю; виховання свідомого ставлення до праці як до вищої цінності людини і суспільства; формування знань про сучасні проблеми </a:t>
            </a:r>
            <a:r>
              <a:rPr lang="uk-UA" sz="20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екології.</a:t>
            </a:r>
            <a:endParaRPr lang="ru-RU" sz="2000" b="1" dirty="0" smtClean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85720" y="3500438"/>
            <a:ext cx="39290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uk-UA" sz="2800" b="1" u="sng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Основні напрямки: </a:t>
            </a:r>
            <a:endParaRPr lang="ru-RU" sz="2800" b="1" u="sng" dirty="0" smtClean="0">
              <a:ln w="11430">
                <a:solidFill>
                  <a:srgbClr val="0000CC"/>
                </a:solidFill>
              </a:ln>
              <a:solidFill>
                <a:srgbClr val="0000CC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0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Морально-духовне </a:t>
            </a:r>
            <a:r>
              <a:rPr lang="uk-UA" sz="20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виховання;</a:t>
            </a:r>
            <a:endParaRPr lang="ru-RU" sz="2000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0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Формування краєзнавчої роботи;</a:t>
            </a:r>
            <a:endParaRPr lang="ru-RU" sz="2000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0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Художньо-естетичне виховання;</a:t>
            </a:r>
            <a:endParaRPr lang="ru-RU" sz="2000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0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Трудове виховання;</a:t>
            </a:r>
            <a:endParaRPr lang="ru-RU" sz="2000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uk-UA" sz="20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Екологічне виховання</a:t>
            </a:r>
            <a:r>
              <a:rPr lang="uk-UA" sz="2000" b="1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ln w="11430"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 descr="IMG_20151022_085923.jpg"/>
          <p:cNvPicPr>
            <a:picLocks noChangeAspect="1"/>
          </p:cNvPicPr>
          <p:nvPr/>
        </p:nvPicPr>
        <p:blipFill>
          <a:blip r:embed="rId6" cstate="print"/>
          <a:srcRect l="4430" r="15834" b="23586"/>
          <a:stretch>
            <a:fillRect/>
          </a:stretch>
        </p:blipFill>
        <p:spPr>
          <a:xfrm>
            <a:off x="7715272" y="3357562"/>
            <a:ext cx="128588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IMG_20140917_100851.jpg"/>
          <p:cNvPicPr>
            <a:picLocks noChangeAspect="1"/>
          </p:cNvPicPr>
          <p:nvPr/>
        </p:nvPicPr>
        <p:blipFill>
          <a:blip r:embed="rId7" cstate="print"/>
          <a:srcRect t="23697" r="11530" b="24032"/>
          <a:stretch>
            <a:fillRect/>
          </a:stretch>
        </p:blipFill>
        <p:spPr>
          <a:xfrm>
            <a:off x="4429124" y="5072074"/>
            <a:ext cx="2006493" cy="1580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IMG_20140917_100859.jpg"/>
          <p:cNvPicPr>
            <a:picLocks noChangeAspect="1"/>
          </p:cNvPicPr>
          <p:nvPr/>
        </p:nvPicPr>
        <p:blipFill>
          <a:blip r:embed="rId8" cstate="print"/>
          <a:srcRect l="28437"/>
          <a:stretch>
            <a:fillRect/>
          </a:stretch>
        </p:blipFill>
        <p:spPr>
          <a:xfrm>
            <a:off x="7358082" y="5350703"/>
            <a:ext cx="1438225" cy="1507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gifr.ru/data/gifs/4/e/f/4ef1e83d3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7876804" cy="857256"/>
          </a:xfrm>
          <a:prstGeom prst="rect">
            <a:avLst/>
          </a:prstGeom>
          <a:noFill/>
        </p:spPr>
      </p:pic>
      <p:pic>
        <p:nvPicPr>
          <p:cNvPr id="31750" name="Picture 6" descr="http://cdn0.dailydot.com/uploaded/images/original/2015/6/26/blinge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14818"/>
            <a:ext cx="8501122" cy="3102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2" cy="42484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 </a:t>
            </a:r>
            <a:r>
              <a:rPr lang="uk-UA" sz="1800" b="1" dirty="0" smtClean="0"/>
              <a:t>2011р. – отримала диплом бакалавра Лисичанського педагогічного коледжу за спеціальністю «Початкова освіта»;</a:t>
            </a:r>
          </a:p>
          <a:p>
            <a:pPr>
              <a:buFont typeface="Wingdings" pitchFamily="2" charset="2"/>
              <a:buChar char="Ø"/>
            </a:pPr>
            <a:r>
              <a:rPr lang="uk-UA" sz="1800" b="1" dirty="0" smtClean="0"/>
              <a:t>2012р. – диплом вищої освіти Слов'янського державного педагогічного університету (спеціальність «Початкова освіта», кваліфікація  організатора початкової школи, вчитель англійської мови в початковій школі);</a:t>
            </a:r>
          </a:p>
          <a:p>
            <a:pPr>
              <a:buFont typeface="Wingdings" pitchFamily="2" charset="2"/>
              <a:buChar char="Ø"/>
            </a:pPr>
            <a:r>
              <a:rPr lang="uk-UA" sz="1800" b="1" dirty="0" smtClean="0"/>
              <a:t>2012р. – курси педагогів-організаторів в Луганському інституті післядипломної педагогічної освіти;</a:t>
            </a:r>
          </a:p>
          <a:p>
            <a:pPr>
              <a:buFont typeface="Wingdings" pitchFamily="2" charset="2"/>
              <a:buChar char="Ø"/>
            </a:pPr>
            <a:r>
              <a:rPr lang="uk-UA" sz="1800" b="1" dirty="0"/>
              <a:t> </a:t>
            </a:r>
            <a:r>
              <a:rPr lang="uk-UA" sz="1800" b="1" dirty="0" smtClean="0"/>
              <a:t>2014р.-  курси підвищення кваліфікації педагогічних працівників «основ здоров'я» та «Образотворчого мистецтва</a:t>
            </a:r>
            <a:r>
              <a:rPr lang="uk-UA" sz="1800" b="1" dirty="0" smtClean="0"/>
              <a:t>».</a:t>
            </a:r>
          </a:p>
          <a:p>
            <a:pPr>
              <a:buFont typeface="Wingdings" pitchFamily="2" charset="2"/>
              <a:buChar char="Ø"/>
            </a:pPr>
            <a:r>
              <a:rPr lang="uk-UA" sz="1800" b="1" dirty="0" smtClean="0"/>
              <a:t>2011-2014рр. – педагог-організатор школи;</a:t>
            </a:r>
          </a:p>
          <a:p>
            <a:pPr>
              <a:buFont typeface="Wingdings" pitchFamily="2" charset="2"/>
              <a:buChar char="Ø"/>
            </a:pPr>
            <a:r>
              <a:rPr lang="uk-UA" sz="1800" b="1" dirty="0" smtClean="0"/>
              <a:t>2014 – призначена класним керівником 5-В класу;</a:t>
            </a:r>
          </a:p>
          <a:p>
            <a:pPr>
              <a:buFont typeface="Wingdings" pitchFamily="2" charset="2"/>
              <a:buChar char="Ø"/>
            </a:pPr>
            <a:r>
              <a:rPr lang="uk-UA" sz="1800" b="1" dirty="0" smtClean="0"/>
              <a:t> з 2014 року вчитель образотворчого мистецтва та основ здоров‘я.</a:t>
            </a:r>
          </a:p>
          <a:p>
            <a:pPr>
              <a:buFont typeface="Wingdings" pitchFamily="2" charset="2"/>
              <a:buChar char="Ø"/>
            </a:pP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25272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chemeClr val="accent3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Constantia" pitchFamily="18" charset="0"/>
              </a:rPr>
              <a:t>Сходинки педагогічної діяльності</a:t>
            </a:r>
            <a:endParaRPr lang="ru-RU" b="1" dirty="0">
              <a:ln/>
              <a:solidFill>
                <a:schemeClr val="accent3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26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319888" y="554119"/>
            <a:ext cx="2520280" cy="14401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Референт-представник інтересів класного колективу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72198" y="1714488"/>
            <a:ext cx="2762881" cy="151615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Коректор - забезпечує педагогічний супровід дітей із різними типами поведінки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4492" y="1746501"/>
            <a:ext cx="252028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Криейтор – створює власну програму розвитку класного колективу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4492" y="4005064"/>
            <a:ext cx="2520280" cy="14401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Креатор – формує креативний простір класного колективу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19888" y="4930615"/>
            <a:ext cx="2520280" cy="14401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Продюсер – створює умови для організації змістовного дозвілля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26769" y="4139239"/>
            <a:ext cx="2520280" cy="144016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Модератор-керівник виховного  процесу роботи з батьками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42499" y="2852936"/>
            <a:ext cx="2620264" cy="1440160"/>
          </a:xfrm>
          <a:prstGeom prst="roundRect">
            <a:avLst/>
          </a:prstGeom>
          <a:solidFill>
            <a:srgbClr val="FF99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Класний керівник-це…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45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75467"/>
            <a:ext cx="813690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b="1" i="1" dirty="0" smtClean="0">
                <a:ln w="10541" cmpd="sng">
                  <a:solidFill>
                    <a:srgbClr val="9900FF"/>
                  </a:solidFill>
                  <a:prstDash val="solid"/>
                </a:ln>
                <a:solidFill>
                  <a:srgbClr val="99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Плекання творчої особистості, забезпечення умов для повноцінного фізичного, психічного, соціального й духовного розвитку вихованців, формування людини, яка здатна будувати демократичну державу</a:t>
            </a:r>
            <a:r>
              <a:rPr lang="ru-RU" sz="3200" b="1" i="1" dirty="0" smtClean="0">
                <a:ln w="10541" cmpd="sng">
                  <a:solidFill>
                    <a:srgbClr val="9900FF"/>
                  </a:solidFill>
                  <a:prstDash val="solid"/>
                </a:ln>
                <a:solidFill>
                  <a:srgbClr val="99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ru-RU" sz="3200" b="1" i="1" dirty="0">
              <a:ln w="10541" cmpd="sng">
                <a:solidFill>
                  <a:srgbClr val="9900FF"/>
                </a:solidFill>
                <a:prstDash val="solid"/>
              </a:ln>
              <a:solidFill>
                <a:srgbClr val="99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8328"/>
            <a:ext cx="8929718" cy="125272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7030A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Мета виховання класного колеткиву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rgbClr val="7030A0">
                    <a:alpha val="6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92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338328"/>
            <a:ext cx="6115064" cy="1252728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rgbClr val="7030A0">
                      <a:alpha val="60000"/>
                    </a:srgb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Проблема над якою працює класний керівник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rgbClr val="7030A0">
                    <a:alpha val="60000"/>
                  </a:srgb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99665" y="2492896"/>
            <a:ext cx="8229600" cy="32403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Формування організованого учнівського колективу та високоморальної особистості школяра через залучення до активної діяльності шляхом впровадження інноваційних технологій виховання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http://showte.at.ua/batjkam/school_homewor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85719" y="-1"/>
            <a:ext cx="2244039" cy="2594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270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1214422"/>
          <a:ext cx="7480300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000" b="1" i="1" dirty="0" smtClean="0">
                <a:ln w="11430">
                  <a:solidFill>
                    <a:srgbClr val="9900FF"/>
                  </a:solidFill>
                </a:ln>
                <a:solidFill>
                  <a:srgbClr val="99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Гендерний </a:t>
            </a:r>
            <a:r>
              <a:rPr lang="uk-UA" sz="4000" b="1" i="1" dirty="0" smtClean="0">
                <a:ln w="11430">
                  <a:solidFill>
                    <a:srgbClr val="9900FF"/>
                  </a:solidFill>
                </a:ln>
                <a:solidFill>
                  <a:srgbClr val="99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склад учнів 6-В класу</a:t>
            </a:r>
            <a:endParaRPr lang="ru-RU" sz="4000" b="1" i="1" dirty="0">
              <a:ln w="11430">
                <a:solidFill>
                  <a:srgbClr val="9900FF"/>
                </a:solidFill>
              </a:ln>
              <a:solidFill>
                <a:srgbClr val="99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playcast.ru/uploads/2014/02/19/75210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2829544" cy="2697499"/>
          </a:xfrm>
          <a:prstGeom prst="rect">
            <a:avLst/>
          </a:prstGeom>
          <a:noFill/>
        </p:spPr>
      </p:pic>
      <p:pic>
        <p:nvPicPr>
          <p:cNvPr id="6" name="Рисунок 5" descr="IMG_20150122_121331.jpg"/>
          <p:cNvPicPr>
            <a:picLocks noChangeAspect="1"/>
          </p:cNvPicPr>
          <p:nvPr/>
        </p:nvPicPr>
        <p:blipFill>
          <a:blip r:embed="rId4" cstate="print"/>
          <a:srcRect l="5468" t="18750" r="4687"/>
          <a:stretch>
            <a:fillRect/>
          </a:stretch>
        </p:blipFill>
        <p:spPr>
          <a:xfrm>
            <a:off x="4357686" y="3805436"/>
            <a:ext cx="4500594" cy="3052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602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150508_080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321818"/>
            <a:ext cx="4429156" cy="332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643306" y="1643050"/>
          <a:ext cx="4979970" cy="321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dirty="0" smtClean="0">
                <a:ln w="11430">
                  <a:solidFill>
                    <a:srgbClr val="9900FF"/>
                  </a:solidFill>
                </a:ln>
                <a:solidFill>
                  <a:srgbClr val="99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Рівень навчальних досягнень учнів 6-В класу</a:t>
            </a:r>
            <a:endParaRPr lang="ru-RU" b="1" dirty="0">
              <a:ln w="11430">
                <a:solidFill>
                  <a:srgbClr val="9900FF"/>
                </a:solidFill>
              </a:ln>
              <a:solidFill>
                <a:srgbClr val="99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http://www.yrok.net.ua/_ld/30/8406028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6451" y="4572008"/>
            <a:ext cx="3097549" cy="2285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515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5852" y="785794"/>
          <a:ext cx="748664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5272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3600" b="1" i="1" dirty="0" smtClean="0">
                <a:ln w="11430">
                  <a:solidFill>
                    <a:srgbClr val="9900FF"/>
                  </a:solidFill>
                </a:ln>
                <a:solidFill>
                  <a:srgbClr val="9900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вивчення учнів класу я використовую методи діагностики</a:t>
            </a:r>
            <a:endParaRPr lang="ru-RU" sz="3600" b="1" dirty="0">
              <a:ln w="11430">
                <a:solidFill>
                  <a:srgbClr val="9900FF"/>
                </a:solidFill>
              </a:ln>
              <a:solidFill>
                <a:srgbClr val="9900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85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адош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428868"/>
            <a:ext cx="4652804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214422"/>
            <a:ext cx="9715536" cy="3554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“ВІДКРИТА ДОЛОНЬКА”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uk-UA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основі вищесказаного пропоную свою виховну модель </a:t>
            </a:r>
            <a:endParaRPr lang="ru-RU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Рисунок 5" descr="IMG_20141219_080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09493">
            <a:off x="-142908" y="4714884"/>
            <a:ext cx="3047990" cy="2285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50901_0824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16444">
            <a:off x="-30245" y="2565100"/>
            <a:ext cx="3006575" cy="2254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51022_0909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03217">
            <a:off x="5912893" y="4326449"/>
            <a:ext cx="3104675" cy="2328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51022_091725.jpg"/>
          <p:cNvPicPr>
            <a:picLocks noChangeAspect="1"/>
          </p:cNvPicPr>
          <p:nvPr/>
        </p:nvPicPr>
        <p:blipFill>
          <a:blip r:embed="rId6" cstate="print"/>
          <a:srcRect l="19921" r="15874" b="20234"/>
          <a:stretch>
            <a:fillRect/>
          </a:stretch>
        </p:blipFill>
        <p:spPr>
          <a:xfrm rot="1596326">
            <a:off x="6644586" y="2401755"/>
            <a:ext cx="2299762" cy="2142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476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371</TotalTime>
  <Words>573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Портфоліо  класного керівника 6-В класу Кєрімової Іради Мушфігівни</vt:lpstr>
      <vt:lpstr>Сходинки педагогічної діяльності</vt:lpstr>
      <vt:lpstr>Слайд 3</vt:lpstr>
      <vt:lpstr>Мета виховання класного колеткиву</vt:lpstr>
      <vt:lpstr>Проблема над якою працює класний керівник</vt:lpstr>
      <vt:lpstr>Гендерний склад учнів 6-В класу</vt:lpstr>
      <vt:lpstr>Рівень навчальних досягнень учнів 6-В класу</vt:lpstr>
      <vt:lpstr>Для вивчення учнів класу я використовую методи діагностики</vt:lpstr>
      <vt:lpstr>На основі вищесказаного пропоную свою виховну модель </vt:lpstr>
      <vt:lpstr>ДОЛОНЬКА ЛЮБОВІ  </vt:lpstr>
      <vt:lpstr>ДОЛОНЬКА ЛЮДЯНОСТІ  </vt:lpstr>
      <vt:lpstr>ДОЛОНЬКА  ГРОМАДСЬКОСТІ</vt:lpstr>
      <vt:lpstr>ДОЛОНЬКА РОЗВИТКУ  </vt:lpstr>
      <vt:lpstr>ДОЛОНЬКА КРАСИ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Титульний лист</dc:title>
  <dc:creator>Shtab</dc:creator>
  <cp:lastModifiedBy>Айгюн</cp:lastModifiedBy>
  <cp:revision>67</cp:revision>
  <dcterms:created xsi:type="dcterms:W3CDTF">2015-10-22T11:29:11Z</dcterms:created>
  <dcterms:modified xsi:type="dcterms:W3CDTF">2015-10-25T14:14:10Z</dcterms:modified>
</cp:coreProperties>
</file>